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1" r:id="rId2"/>
    <p:sldId id="270" r:id="rId3"/>
    <p:sldId id="272" r:id="rId4"/>
    <p:sldId id="273" r:id="rId5"/>
    <p:sldId id="263" r:id="rId6"/>
    <p:sldId id="262" r:id="rId7"/>
    <p:sldId id="265" r:id="rId8"/>
    <p:sldId id="266" r:id="rId9"/>
    <p:sldId id="267" r:id="rId10"/>
    <p:sldId id="275" r:id="rId11"/>
    <p:sldId id="268" r:id="rId12"/>
    <p:sldId id="276" r:id="rId13"/>
    <p:sldId id="264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4"/>
    <p:restoredTop sz="96612"/>
  </p:normalViewPr>
  <p:slideViewPr>
    <p:cSldViewPr snapToObjects="1">
      <p:cViewPr varScale="1">
        <p:scale>
          <a:sx n="56" d="100"/>
          <a:sy n="56" d="100"/>
        </p:scale>
        <p:origin x="1680" y="60"/>
      </p:cViewPr>
      <p:guideLst>
        <p:guide orient="horz" pos="214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Полилиния: фигура 8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Полилиния: фигура 9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Полилиния: фигура 10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Полилиния: фигура 11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Полилиния: фигура 12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Полилиния: фигура 13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Полилиния: фигура 14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Полилиния: фигура 15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26.11.2025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ставить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Полилиния: фигура 6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Полилиния: фигура 7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Полилиния: фигура 8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Полилиния: фигура 9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Полилиния: фигура 10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26.11.2025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главление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Полилиния: фигура 7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Полилиния: фигура 9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Полилиния: фигура 10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Полилиния: фигура 11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Полилиния: фигура 12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Полилиния: фигура 13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Полилиния: фигура 14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Введение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1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2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3</a:t>
            </a:r>
          </a:p>
          <a:p>
            <a:pPr lvl="0">
              <a:defRPr lang="ko-KR" altLang="en-US"/>
            </a:pPr>
            <a:r>
              <a:rPr lang="ru-RU" altLang="en-US"/>
              <a:t>Заключение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26.11.2025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Полилиния: фигура 7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Полилиния: фигура 8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Полилиния: фигура 9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Полилиния: фигура 10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Полилиния: фигура 11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26.11.2025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599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99" y="1435100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A3D5110-9FE0-496F-B26A-071D02F2DE37}" type="datetime1">
              <a:rPr lang="ru-RU" altLang="en-US"/>
              <a:pPr lvl="0">
                <a:defRPr/>
              </a:pPr>
              <a:t>26.11.2025</a:t>
            </a:fld>
            <a:endParaRPr lang="ru-RU" altLang="en-US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" type="tx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A3D5110-9FE0-496F-B26A-071D02F2DE37}" type="datetime1">
              <a:rPr lang="ru-RU" altLang="en-US"/>
              <a:pPr lvl="0">
                <a:defRPr/>
              </a:pPr>
              <a:t>26.11.2025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26.11.2025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26.11.2025</a:t>
            </a:fld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Полилиния: фигура 7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Полилиния: фигура 8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Полилиния: фигура 9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Полилиния: фигура 10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Полилиния: фигура 11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26.11.2025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26.11.2025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26.11.2025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ы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аблица 2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Вставка таблицы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26.11.2025</a:t>
            </a:fld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етыре объекта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26.11.2025</a:t>
            </a:fld>
            <a:endParaRPr lang="ru-RU" alt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ый треугольник 19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Полилиния: фигура 21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Полилиния: фигура 23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Полилиния: фигура 24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Полилиния: фигура 25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Полилиния: фигура 26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Полилиния: фигура 27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Полилиния: фигура 28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Рисунок 2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ru-RU" altLang="en-US"/>
              <a:t>Вставка картинки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26.11.2025</a:t>
            </a:fld>
            <a:endParaRPr lang="ru-RU" alt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Кре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олилиния: фигура 99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Группа 106"/>
          <p:cNvGrpSpPr/>
          <p:nvPr/>
        </p:nvGrpSpPr>
        <p:grpSpPr>
          <a:xfrm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Полилиния: фигура 101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Полилиния: фигура 97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Полилиния: фигура 98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Полилиния: фигура 100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Полилиния: фигура 102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Полилиния: фигура 96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  <a:p>
            <a:pPr lvl="8">
              <a:defRPr lang="ko-KR" altLang="en-US"/>
            </a:pP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26.11.2025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ransition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95250" y="273050"/>
            <a:ext cx="10873509" cy="2428908"/>
          </a:xfrm>
        </p:spPr>
        <p:txBody>
          <a:bodyPr/>
          <a:lstStyle/>
          <a:p>
            <a:pPr algn="ctr">
              <a:defRPr/>
            </a:pPr>
            <a:r>
              <a:rPr lang="ru-RU" altLang="en-US" sz="4000" dirty="0">
                <a:solidFill>
                  <a:srgbClr val="FF0000"/>
                </a:solidFill>
              </a:rPr>
              <a:t>НЕДЕЛЯ ПСИХОЛОГИИ</a:t>
            </a:r>
            <a:br>
              <a:rPr lang="ru-RU" altLang="en-US" sz="4000" dirty="0">
                <a:solidFill>
                  <a:srgbClr val="FF0000"/>
                </a:solidFill>
              </a:rPr>
            </a:br>
            <a:r>
              <a:rPr lang="ru-RU" altLang="en-US" sz="4000" dirty="0">
                <a:solidFill>
                  <a:srgbClr val="FF0000"/>
                </a:solidFill>
              </a:rPr>
              <a:t>МБДОУ №30</a:t>
            </a:r>
            <a:br>
              <a:rPr lang="ru-RU" altLang="en-US" sz="4000" dirty="0">
                <a:solidFill>
                  <a:srgbClr val="FF0000"/>
                </a:solidFill>
              </a:rPr>
            </a:br>
            <a:r>
              <a:rPr lang="ru-RU" altLang="en-US" sz="4400" dirty="0">
                <a:solidFill>
                  <a:srgbClr val="7030A0"/>
                </a:solidFill>
              </a:rPr>
              <a:t>«РАДУГА ПРОФЕССИЙ»</a:t>
            </a:r>
            <a:br>
              <a:rPr lang="ru-RU" altLang="en-US" sz="4400" dirty="0">
                <a:solidFill>
                  <a:srgbClr val="7030A0"/>
                </a:solidFill>
              </a:rPr>
            </a:br>
            <a:r>
              <a:rPr lang="ru-RU" altLang="en-US" sz="4400" dirty="0">
                <a:solidFill>
                  <a:schemeClr val="tx2">
                    <a:lumMod val="50000"/>
                  </a:schemeClr>
                </a:solidFill>
              </a:rPr>
              <a:t>ноябрь, 2025</a:t>
            </a:r>
          </a:p>
        </p:txBody>
      </p:sp>
      <p:pic>
        <p:nvPicPr>
          <p:cNvPr id="4" name="Объект 2">
            <a:extLst>
              <a:ext uri="{FF2B5EF4-FFF2-40B4-BE49-F238E27FC236}">
                <a16:creationId xmlns:a16="http://schemas.microsoft.com/office/drawing/2014/main" xmlns="" id="{9DBCDD87-2918-4EE6-8C53-D940ECAE1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567510" y="2701958"/>
            <a:ext cx="7397642" cy="416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9926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8108" y="116540"/>
            <a:ext cx="5947892" cy="2592359"/>
          </a:xfrm>
        </p:spPr>
        <p:txBody>
          <a:bodyPr/>
          <a:lstStyle/>
          <a:p>
            <a:pPr>
              <a:defRPr/>
            </a:pPr>
            <a:r>
              <a:rPr lang="ru-RU" altLang="en-US" sz="2400" dirty="0">
                <a:solidFill>
                  <a:srgbClr val="FF0000"/>
                </a:solidFill>
              </a:rPr>
              <a:t>ОБЩЕСАДОВСКОЕ </a:t>
            </a:r>
            <a:br>
              <a:rPr lang="ru-RU" altLang="en-US" sz="2400" dirty="0">
                <a:solidFill>
                  <a:srgbClr val="FF0000"/>
                </a:solidFill>
              </a:rPr>
            </a:br>
            <a:r>
              <a:rPr lang="ru-RU" altLang="en-US" sz="2400" dirty="0">
                <a:solidFill>
                  <a:srgbClr val="FF0000"/>
                </a:solidFill>
              </a:rPr>
              <a:t>РОДИТЕЛЬСКОЕ </a:t>
            </a:r>
            <a:br>
              <a:rPr lang="ru-RU" altLang="en-US" sz="2400" dirty="0">
                <a:solidFill>
                  <a:srgbClr val="FF0000"/>
                </a:solidFill>
              </a:rPr>
            </a:br>
            <a:r>
              <a:rPr lang="ru-RU" altLang="en-US" sz="2400" dirty="0">
                <a:solidFill>
                  <a:srgbClr val="FF0000"/>
                </a:solidFill>
              </a:rPr>
              <a:t>СОБРАНИЕ </a:t>
            </a:r>
            <a:br>
              <a:rPr lang="ru-RU" altLang="en-US" sz="2400" dirty="0">
                <a:solidFill>
                  <a:srgbClr val="FF0000"/>
                </a:solidFill>
              </a:rPr>
            </a:br>
            <a:r>
              <a:rPr lang="ru-RU" altLang="en-US" sz="2400" dirty="0">
                <a:solidFill>
                  <a:srgbClr val="00B050"/>
                </a:solidFill>
              </a:rPr>
              <a:t>в рамках проекта Недели психологии</a:t>
            </a:r>
            <a:r>
              <a:rPr lang="ru-RU" altLang="en-US" sz="2400" dirty="0">
                <a:solidFill>
                  <a:srgbClr val="FF0000"/>
                </a:solidFill>
              </a:rPr>
              <a:t/>
            </a:r>
            <a:br>
              <a:rPr lang="ru-RU" altLang="en-US" sz="2400" dirty="0">
                <a:solidFill>
                  <a:srgbClr val="FF0000"/>
                </a:solidFill>
              </a:rPr>
            </a:br>
            <a:r>
              <a:rPr lang="ru-RU" altLang="en-US" sz="2400" dirty="0">
                <a:solidFill>
                  <a:srgbClr val="002060"/>
                </a:solidFill>
              </a:rPr>
              <a:t>тема: «Ответственное </a:t>
            </a:r>
            <a:br>
              <a:rPr lang="ru-RU" altLang="en-US" sz="2400" dirty="0">
                <a:solidFill>
                  <a:srgbClr val="002060"/>
                </a:solidFill>
              </a:rPr>
            </a:br>
            <a:r>
              <a:rPr lang="ru-RU" altLang="en-US" sz="2400" dirty="0">
                <a:solidFill>
                  <a:srgbClr val="002060"/>
                </a:solidFill>
              </a:rPr>
              <a:t>родительство»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20A0630-FF3E-4ECD-9C4D-95A528B2E1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20" y="429284"/>
            <a:ext cx="5723379" cy="26434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B9CAF58-487C-4B45-8197-18A76F911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67" y="3460865"/>
            <a:ext cx="6744090" cy="311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0712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95250" y="1132300"/>
            <a:ext cx="4032559" cy="950930"/>
          </a:xfrm>
        </p:spPr>
        <p:txBody>
          <a:bodyPr/>
          <a:lstStyle/>
          <a:p>
            <a:pPr>
              <a:defRPr/>
            </a:pPr>
            <a:r>
              <a:rPr lang="ru-RU" altLang="en-US" sz="3200" dirty="0">
                <a:solidFill>
                  <a:srgbClr val="FF0000"/>
                </a:solidFill>
              </a:rPr>
              <a:t>СТАНЦИЯ 5</a:t>
            </a:r>
            <a:br>
              <a:rPr lang="ru-RU" altLang="en-US" sz="3200" dirty="0">
                <a:solidFill>
                  <a:srgbClr val="FF0000"/>
                </a:solidFill>
              </a:rPr>
            </a:br>
            <a:r>
              <a:rPr lang="ru-RU" altLang="en-US" sz="3200" dirty="0">
                <a:solidFill>
                  <a:srgbClr val="7030A0"/>
                </a:solidFill>
              </a:rPr>
              <a:t/>
            </a:r>
            <a:br>
              <a:rPr lang="ru-RU" altLang="en-US" sz="3200" dirty="0">
                <a:solidFill>
                  <a:srgbClr val="7030A0"/>
                </a:solidFill>
              </a:rPr>
            </a:br>
            <a:r>
              <a:rPr lang="ru-RU" altLang="en-US" sz="2800" dirty="0">
                <a:solidFill>
                  <a:schemeClr val="accent6">
                    <a:lumMod val="50000"/>
                  </a:schemeClr>
                </a:solidFill>
              </a:rPr>
              <a:t>«НАЗОВИ </a:t>
            </a:r>
            <a:br>
              <a:rPr lang="ru-RU" altLang="en-US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altLang="en-US" sz="2800" dirty="0">
                <a:solidFill>
                  <a:schemeClr val="accent6">
                    <a:lumMod val="50000"/>
                  </a:schemeClr>
                </a:solidFill>
              </a:rPr>
              <a:t>ДЕЙСТВИЯ»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xmlns="" id="{3362EAC2-7551-4ED6-AFC8-79099616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870" y="2470641"/>
            <a:ext cx="6264870" cy="442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xmlns="" id="{2DF2A7EE-03D0-461D-A93C-8892C5982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66" y="234861"/>
            <a:ext cx="4297993" cy="322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xmlns="" id="{9AAED102-49AB-4C31-B4D1-3067F9019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67" y="3576359"/>
            <a:ext cx="4653136" cy="328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xmlns="" id="{84A8F300-2505-4637-B866-05F0FB51B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41" y="234861"/>
            <a:ext cx="3615387" cy="239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3323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95250" y="1132300"/>
            <a:ext cx="9865370" cy="424440"/>
          </a:xfrm>
        </p:spPr>
        <p:txBody>
          <a:bodyPr/>
          <a:lstStyle/>
          <a:p>
            <a:pPr>
              <a:defRPr/>
            </a:pPr>
            <a:r>
              <a:rPr lang="ru-RU" altLang="en-US" sz="3200" dirty="0">
                <a:solidFill>
                  <a:srgbClr val="FF0000"/>
                </a:solidFill>
              </a:rPr>
              <a:t>ВЫСТАВКА </a:t>
            </a:r>
            <a:r>
              <a:rPr lang="ru-RU" altLang="en-US" sz="3200" dirty="0" smtClean="0">
                <a:solidFill>
                  <a:srgbClr val="FF0000"/>
                </a:solidFill>
              </a:rPr>
              <a:t>РИСУНКОВ </a:t>
            </a:r>
            <a:r>
              <a:rPr lang="ru-RU" altLang="en-US" sz="3200" dirty="0" smtClean="0">
                <a:solidFill>
                  <a:srgbClr val="0070C0"/>
                </a:solidFill>
              </a:rPr>
              <a:t>«Кем я стану!»</a:t>
            </a:r>
            <a:endParaRPr lang="ru-RU" altLang="en-US" sz="2800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E421238-C84D-4BE5-BFA9-A0164AF94F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" y="1650243"/>
            <a:ext cx="6120850" cy="44371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40" y="1790925"/>
            <a:ext cx="5706232" cy="42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932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15184" y="332570"/>
            <a:ext cx="9985386" cy="554477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altLang="en-US" sz="2400" dirty="0">
                <a:solidFill>
                  <a:srgbClr val="00B050"/>
                </a:solidFill>
              </a:rPr>
              <a:t>Воспитание трудолюбия и уважения к труду взрослых—</a:t>
            </a:r>
            <a:r>
              <a:rPr lang="ru-RU" altLang="en-US" sz="2400" dirty="0">
                <a:solidFill>
                  <a:srgbClr val="FF0000"/>
                </a:solidFill>
              </a:rPr>
              <a:t>95%</a:t>
            </a:r>
            <a:r>
              <a:rPr lang="ru-RU" altLang="en-US" sz="2400" dirty="0">
                <a:solidFill>
                  <a:srgbClr val="00B050"/>
                </a:solidFill>
              </a:rPr>
              <a:t/>
            </a:r>
            <a:br>
              <a:rPr lang="ru-RU" altLang="en-US" sz="2400" dirty="0">
                <a:solidFill>
                  <a:srgbClr val="00B050"/>
                </a:solidFill>
              </a:rPr>
            </a:br>
            <a:r>
              <a:rPr lang="ru-RU" altLang="en-US" sz="2400" dirty="0">
                <a:solidFill>
                  <a:srgbClr val="00B050"/>
                </a:solidFill>
              </a:rPr>
              <a:t>2. Развитие воображения, мелкой моторики—на </a:t>
            </a:r>
            <a:r>
              <a:rPr lang="ru-RU" altLang="en-US" sz="2400" dirty="0">
                <a:solidFill>
                  <a:srgbClr val="FF0000"/>
                </a:solidFill>
              </a:rPr>
              <a:t>30%</a:t>
            </a:r>
            <a:r>
              <a:rPr lang="ru-RU" altLang="en-US" sz="2400" dirty="0">
                <a:solidFill>
                  <a:srgbClr val="00B050"/>
                </a:solidFill>
              </a:rPr>
              <a:t/>
            </a:r>
            <a:br>
              <a:rPr lang="ru-RU" altLang="en-US" sz="2400" dirty="0">
                <a:solidFill>
                  <a:srgbClr val="00B050"/>
                </a:solidFill>
              </a:rPr>
            </a:br>
            <a:r>
              <a:rPr lang="ru-RU" altLang="en-US" sz="2400" dirty="0">
                <a:solidFill>
                  <a:srgbClr val="00B050"/>
                </a:solidFill>
              </a:rPr>
              <a:t>3. Развитие абстрактно-логического мышления—на </a:t>
            </a:r>
            <a:r>
              <a:rPr lang="ru-RU" altLang="en-US" sz="2400" dirty="0">
                <a:solidFill>
                  <a:srgbClr val="FF0000"/>
                </a:solidFill>
              </a:rPr>
              <a:t>30%</a:t>
            </a:r>
            <a:r>
              <a:rPr lang="ru-RU" altLang="en-US" sz="2400" dirty="0">
                <a:solidFill>
                  <a:srgbClr val="00B050"/>
                </a:solidFill>
              </a:rPr>
              <a:t/>
            </a:r>
            <a:br>
              <a:rPr lang="ru-RU" altLang="en-US" sz="2400" dirty="0">
                <a:solidFill>
                  <a:srgbClr val="00B050"/>
                </a:solidFill>
              </a:rPr>
            </a:br>
            <a:r>
              <a:rPr lang="ru-RU" altLang="en-US" sz="2400" dirty="0">
                <a:solidFill>
                  <a:srgbClr val="00B050"/>
                </a:solidFill>
              </a:rPr>
              <a:t>4. укрепление семейных взаимоотношений—на </a:t>
            </a:r>
            <a:r>
              <a:rPr lang="ru-RU" altLang="en-US" sz="2400" dirty="0">
                <a:solidFill>
                  <a:srgbClr val="FF0000"/>
                </a:solidFill>
              </a:rPr>
              <a:t>30%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xmlns="" id="{92A6CB87-CB6B-4319-9CA1-BC0DAB5E0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318" y="137782"/>
            <a:ext cx="5252408" cy="393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xmlns="" id="{2C306C58-3E02-4C85-B5E2-67BD91E03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0" y="260560"/>
            <a:ext cx="6457158" cy="362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75F49DB-9771-4206-975B-D415A90E3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67" y="2420860"/>
            <a:ext cx="5532133" cy="414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629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1432938"/>
          </a:xfrm>
        </p:spPr>
        <p:txBody>
          <a:bodyPr/>
          <a:lstStyle/>
          <a:p>
            <a:pPr>
              <a:defRPr/>
            </a:pPr>
            <a:r>
              <a:rPr lang="ru-RU" altLang="en-US" b="1" dirty="0">
                <a:solidFill>
                  <a:srgbClr val="FF0000"/>
                </a:solidFill>
              </a:rPr>
              <a:t>ПЛАН </a:t>
            </a:r>
            <a:br>
              <a:rPr lang="ru-RU" altLang="en-US" b="1" dirty="0">
                <a:solidFill>
                  <a:srgbClr val="FF0000"/>
                </a:solidFill>
              </a:rPr>
            </a:br>
            <a:r>
              <a:rPr lang="ru-RU" altLang="en-US" b="1" dirty="0">
                <a:solidFill>
                  <a:srgbClr val="FF0000"/>
                </a:solidFill>
              </a:rPr>
              <a:t>ПРОЕКТА: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9588D203-2F0F-4ABE-9E9C-CAFA1A988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981" y="336201"/>
            <a:ext cx="8215247" cy="6185598"/>
          </a:xfrm>
        </p:spPr>
      </p:pic>
    </p:spTree>
    <p:extLst>
      <p:ext uri="{BB962C8B-B14F-4D97-AF65-F5344CB8AC3E}">
        <p14:creationId xmlns:p14="http://schemas.microsoft.com/office/powerpoint/2010/main" val="30896985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1432938"/>
          </a:xfrm>
        </p:spPr>
        <p:txBody>
          <a:bodyPr/>
          <a:lstStyle/>
          <a:p>
            <a:pPr>
              <a:defRPr/>
            </a:pPr>
            <a:r>
              <a:rPr lang="ru-RU" altLang="en-US" b="1" dirty="0">
                <a:solidFill>
                  <a:srgbClr val="FF0000"/>
                </a:solidFill>
              </a:rPr>
              <a:t>МАСТЕР-КЛАСС от РОДИТЕЛЕЙ</a:t>
            </a:r>
            <a:br>
              <a:rPr lang="ru-RU" altLang="en-US" b="1" dirty="0">
                <a:solidFill>
                  <a:srgbClr val="FF0000"/>
                </a:solidFill>
              </a:rPr>
            </a:br>
            <a:r>
              <a:rPr lang="ru-RU" altLang="en-US" b="1" dirty="0">
                <a:solidFill>
                  <a:schemeClr val="tx1"/>
                </a:solidFill>
              </a:rPr>
              <a:t>«Моя мама—медик!»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3A46637-D61A-4520-8973-3CEF427F5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1" y="1720374"/>
            <a:ext cx="4854346" cy="3652896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E28D40F-BC31-41D0-A3EB-039B41F19B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50" y="2788186"/>
            <a:ext cx="3024420" cy="40325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472CE24-40F3-42B9-BB11-1CFA631593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060" y="1124680"/>
            <a:ext cx="3891604" cy="56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978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1432938"/>
          </a:xfrm>
        </p:spPr>
        <p:txBody>
          <a:bodyPr/>
          <a:lstStyle/>
          <a:p>
            <a:pPr>
              <a:defRPr/>
            </a:pPr>
            <a:r>
              <a:rPr lang="ru-RU" altLang="en-US" b="1" dirty="0">
                <a:solidFill>
                  <a:srgbClr val="FF0000"/>
                </a:solidFill>
              </a:rPr>
              <a:t>МАСТЕР-КЛАСС от РОДИТЕЛЕЙ</a:t>
            </a:r>
            <a:br>
              <a:rPr lang="ru-RU" altLang="en-US" b="1" dirty="0">
                <a:solidFill>
                  <a:srgbClr val="FF0000"/>
                </a:solidFill>
              </a:rPr>
            </a:br>
            <a:r>
              <a:rPr lang="ru-RU" altLang="en-US" b="1" dirty="0">
                <a:solidFill>
                  <a:schemeClr val="tx1"/>
                </a:solidFill>
              </a:rPr>
              <a:t>«Мой папа—учитель физкультуры!»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FA0321C8-D37B-4F78-9F5F-4D42474AD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1" y="1484730"/>
            <a:ext cx="4886427" cy="3679192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F91C26-EB30-435F-A77D-A514B53C3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429" y="1426460"/>
            <a:ext cx="5319247" cy="40050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7266EE0-CED0-4856-A80F-49AB09FB1A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45" y="3527259"/>
            <a:ext cx="2458510" cy="326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463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270" y="620611"/>
            <a:ext cx="10585389" cy="2232310"/>
          </a:xfrm>
        </p:spPr>
        <p:txBody>
          <a:bodyPr/>
          <a:lstStyle/>
          <a:p>
            <a:pPr algn="ctr">
              <a:defRPr/>
            </a:pPr>
            <a:r>
              <a:rPr lang="ru-RU" altLang="en-US" sz="3500" dirty="0">
                <a:solidFill>
                  <a:schemeClr val="tx1"/>
                </a:solidFill>
                <a:latin typeface="Times New Roman"/>
                <a:cs typeface="Times New Roman"/>
              </a:rPr>
              <a:t>Педагог-психолог </a:t>
            </a:r>
          </a:p>
          <a:p>
            <a:pPr algn="ctr">
              <a:defRPr/>
            </a:pPr>
            <a:r>
              <a:rPr lang="ru-RU" altLang="en-US" sz="3500" dirty="0">
                <a:solidFill>
                  <a:schemeClr val="tx1"/>
                </a:solidFill>
                <a:latin typeface="Times New Roman"/>
                <a:cs typeface="Times New Roman"/>
              </a:rPr>
              <a:t>Рыжова Н.Е.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370EA0FC-5DF6-4CBA-81F9-F61FB5900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37" y="1862795"/>
            <a:ext cx="7777054" cy="43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63" y="260605"/>
            <a:ext cx="10328185" cy="720056"/>
          </a:xfrm>
        </p:spPr>
        <p:txBody>
          <a:bodyPr/>
          <a:lstStyle/>
          <a:p>
            <a:pPr algn="ctr">
              <a:defRPr/>
            </a:pPr>
            <a:r>
              <a:rPr lang="ru-RU" altLang="ru-RU" sz="3500" dirty="0">
                <a:solidFill>
                  <a:srgbClr val="FF0000"/>
                </a:solidFill>
                <a:latin typeface="Times New Roman"/>
                <a:cs typeface="Times New Roman"/>
              </a:rPr>
              <a:t>СТАНЦИЯ 1</a:t>
            </a:r>
            <a:endParaRPr lang="en-US" altLang="ru-RU" sz="35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A9216A0-0304-4941-B7F5-8A99EEC6C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914" y="1138316"/>
            <a:ext cx="3446253" cy="45950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E1C66E2-A85F-473C-A70A-23ECAE07E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20" y="3117137"/>
            <a:ext cx="2715770" cy="36210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112D6D6-8040-4F7C-ACA0-AD34E83020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80" y="3263716"/>
            <a:ext cx="2715770" cy="36210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8E853E2-C0CA-41C2-BBCA-EAE1F5B8B7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64" y="996090"/>
            <a:ext cx="2211700" cy="2948933"/>
          </a:xfrm>
          <a:prstGeom prst="rect">
            <a:avLst/>
          </a:prstGeom>
        </p:spPr>
      </p:pic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xmlns="" id="{99D9519D-4100-43DA-94C5-81398C077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0" y="620823"/>
            <a:ext cx="3984130" cy="298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35201" y="273050"/>
            <a:ext cx="5244093" cy="1787760"/>
          </a:xfrm>
        </p:spPr>
        <p:txBody>
          <a:bodyPr/>
          <a:lstStyle/>
          <a:p>
            <a:pPr>
              <a:defRPr/>
            </a:pPr>
            <a:r>
              <a:rPr lang="ru-RU" altLang="en-US" sz="3200" dirty="0">
                <a:solidFill>
                  <a:srgbClr val="FF0000"/>
                </a:solidFill>
              </a:rPr>
              <a:t>СТАНЦИЯ 2</a:t>
            </a:r>
            <a:br>
              <a:rPr lang="ru-RU" altLang="en-US" sz="3200" dirty="0">
                <a:solidFill>
                  <a:srgbClr val="FF0000"/>
                </a:solidFill>
              </a:rPr>
            </a:br>
            <a:r>
              <a:rPr lang="ru-RU" altLang="en-US" sz="3200" dirty="0">
                <a:solidFill>
                  <a:srgbClr val="7030A0"/>
                </a:solidFill>
              </a:rPr>
              <a:t/>
            </a:r>
            <a:br>
              <a:rPr lang="ru-RU" altLang="en-US" sz="3200" dirty="0">
                <a:solidFill>
                  <a:srgbClr val="7030A0"/>
                </a:solidFill>
              </a:rPr>
            </a:br>
            <a:r>
              <a:rPr lang="ru-RU" altLang="en-US" sz="3200" dirty="0">
                <a:solidFill>
                  <a:srgbClr val="7030A0"/>
                </a:solidFill>
              </a:rPr>
              <a:t>«УДИВИТЕЛЬНАЯ </a:t>
            </a:r>
            <a:br>
              <a:rPr lang="ru-RU" altLang="en-US" sz="3200" dirty="0">
                <a:solidFill>
                  <a:srgbClr val="7030A0"/>
                </a:solidFill>
              </a:rPr>
            </a:br>
            <a:r>
              <a:rPr lang="ru-RU" altLang="en-US" sz="3200" dirty="0">
                <a:solidFill>
                  <a:srgbClr val="7030A0"/>
                </a:solidFill>
              </a:rPr>
              <a:t>КОРОБКА»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xmlns="" id="{CB2C2308-329D-4A67-883F-C4E5E4E36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41"/>
            <a:ext cx="3641906" cy="302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905D809-2770-4AD9-8243-4457A7A3C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04" y="3774371"/>
            <a:ext cx="3867930" cy="29009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4416BF2-CC1D-4110-9AE4-355BC4A750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869" y="476590"/>
            <a:ext cx="3867930" cy="51572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AE3FFCE-0F77-41D6-96F6-B48A744809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95" y="70208"/>
            <a:ext cx="2639139" cy="3518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63191" y="273050"/>
            <a:ext cx="10009390" cy="2029468"/>
          </a:xfrm>
        </p:spPr>
        <p:txBody>
          <a:bodyPr/>
          <a:lstStyle/>
          <a:p>
            <a:pPr>
              <a:defRPr/>
            </a:pPr>
            <a:r>
              <a:rPr lang="ru-RU" altLang="en-US" sz="4000" dirty="0">
                <a:solidFill>
                  <a:srgbClr val="FF0000"/>
                </a:solidFill>
              </a:rPr>
              <a:t>СТАНЦИЯ 3</a:t>
            </a:r>
            <a:br>
              <a:rPr lang="ru-RU" altLang="en-US" sz="4000" dirty="0">
                <a:solidFill>
                  <a:srgbClr val="FF0000"/>
                </a:solidFill>
              </a:rPr>
            </a:br>
            <a:r>
              <a:rPr lang="ru-RU" altLang="en-US" sz="4000" dirty="0">
                <a:solidFill>
                  <a:srgbClr val="7030A0"/>
                </a:solidFill>
              </a:rPr>
              <a:t/>
            </a:r>
            <a:br>
              <a:rPr lang="ru-RU" altLang="en-US" sz="4000" dirty="0">
                <a:solidFill>
                  <a:srgbClr val="7030A0"/>
                </a:solidFill>
              </a:rPr>
            </a:br>
            <a:r>
              <a:rPr lang="ru-RU" altLang="en-US" sz="3200" dirty="0">
                <a:solidFill>
                  <a:srgbClr val="00B050"/>
                </a:solidFill>
              </a:rPr>
              <a:t>«ГОРОД</a:t>
            </a:r>
            <a:br>
              <a:rPr lang="ru-RU" altLang="en-US" sz="3200" dirty="0">
                <a:solidFill>
                  <a:srgbClr val="00B050"/>
                </a:solidFill>
              </a:rPr>
            </a:br>
            <a:r>
              <a:rPr lang="ru-RU" altLang="en-US" sz="3200" dirty="0">
                <a:solidFill>
                  <a:srgbClr val="00B050"/>
                </a:solidFill>
              </a:rPr>
              <a:t>МАСТЕРОВ»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D4166B51-72B5-4BED-85BC-5A3562006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44" y="23596"/>
            <a:ext cx="4947253" cy="349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6617C62-6B66-4FFD-A206-5B6EC4BD5E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00" y="507505"/>
            <a:ext cx="3312460" cy="44166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557BB7F-19F9-44F4-9E7C-8FC9C4FB62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8900"/>
            <a:ext cx="2895795" cy="38610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525B28C-1E36-41E9-A345-609F1EFC6B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57" y="3937600"/>
            <a:ext cx="3642467" cy="27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161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599" y="273050"/>
            <a:ext cx="6494541" cy="2507860"/>
          </a:xfrm>
        </p:spPr>
        <p:txBody>
          <a:bodyPr/>
          <a:lstStyle/>
          <a:p>
            <a:pPr>
              <a:defRPr/>
            </a:pPr>
            <a:r>
              <a:rPr lang="ru-RU" altLang="en-US" sz="4000" dirty="0">
                <a:solidFill>
                  <a:srgbClr val="FF0000"/>
                </a:solidFill>
              </a:rPr>
              <a:t>СТАНЦИЯ 4</a:t>
            </a:r>
            <a:br>
              <a:rPr lang="ru-RU" altLang="en-US" sz="4000" dirty="0">
                <a:solidFill>
                  <a:srgbClr val="FF0000"/>
                </a:solidFill>
              </a:rPr>
            </a:br>
            <a:r>
              <a:rPr lang="ru-RU" altLang="en-US" sz="4000" dirty="0">
                <a:solidFill>
                  <a:srgbClr val="7030A0"/>
                </a:solidFill>
              </a:rPr>
              <a:t/>
            </a:r>
            <a:br>
              <a:rPr lang="ru-RU" altLang="en-US" sz="4000" dirty="0">
                <a:solidFill>
                  <a:srgbClr val="7030A0"/>
                </a:solidFill>
              </a:rPr>
            </a:br>
            <a:r>
              <a:rPr lang="ru-RU" altLang="en-US" sz="3200" dirty="0">
                <a:solidFill>
                  <a:srgbClr val="002060"/>
                </a:solidFill>
              </a:rPr>
              <a:t>«КТО ТАК </a:t>
            </a:r>
            <a:br>
              <a:rPr lang="ru-RU" altLang="en-US" sz="3200" dirty="0">
                <a:solidFill>
                  <a:srgbClr val="002060"/>
                </a:solidFill>
              </a:rPr>
            </a:br>
            <a:r>
              <a:rPr lang="ru-RU" altLang="en-US" sz="3200" dirty="0">
                <a:solidFill>
                  <a:srgbClr val="002060"/>
                </a:solidFill>
              </a:rPr>
              <a:t>ГОВОРИТ?»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xmlns="" id="{1B4CB5DD-336D-4730-AE4B-A21FB7C64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336" y="273050"/>
            <a:ext cx="4330905" cy="243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D6295858-2EA7-4E08-9B00-E7E8530C1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228600"/>
            <a:ext cx="49149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8191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Крест">
  <a:themeElements>
    <a:clrScheme name="Крест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F9F1D3"/>
      </a:hlink>
      <a:folHlink>
        <a:srgbClr val="E2CDB0"/>
      </a:folHlink>
    </a:clrScheme>
    <a:fontScheme name="Крест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Крес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39</Words>
  <Application>Microsoft Office PowerPoint</Application>
  <PresentationFormat>Широкоэкранный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Lucida Sans Unicode</vt:lpstr>
      <vt:lpstr>Times New Roman</vt:lpstr>
      <vt:lpstr>Wingdings</vt:lpstr>
      <vt:lpstr>Wingdings 3</vt:lpstr>
      <vt:lpstr>한컴 윤고딕 230</vt:lpstr>
      <vt:lpstr>Крест</vt:lpstr>
      <vt:lpstr>НЕДЕЛЯ ПСИХОЛОГИИ МБДОУ №30 «РАДУГА ПРОФЕССИЙ» ноябрь, 2025</vt:lpstr>
      <vt:lpstr>ПЛАН  ПРОЕКТА:</vt:lpstr>
      <vt:lpstr>МАСТЕР-КЛАСС от РОДИТЕЛЕЙ «Моя мама—медик!»</vt:lpstr>
      <vt:lpstr>МАСТЕР-КЛАСС от РОДИТЕЛЕЙ «Мой папа—учитель физкультуры!»</vt:lpstr>
      <vt:lpstr>Презентация PowerPoint</vt:lpstr>
      <vt:lpstr>СТАНЦИЯ 1</vt:lpstr>
      <vt:lpstr>СТАНЦИЯ 2  «УДИВИТЕЛЬНАЯ  КОРОБКА»</vt:lpstr>
      <vt:lpstr>СТАНЦИЯ 3  «ГОРОД МАСТЕРОВ»</vt:lpstr>
      <vt:lpstr>СТАНЦИЯ 4  «КТО ТАК  ГОВОРИТ?»</vt:lpstr>
      <vt:lpstr>ОБЩЕСАДОВСКОЕ  РОДИТЕЛЬСКОЕ  СОБРАНИЕ  в рамках проекта Недели психологии тема: «Ответственное  родительство»</vt:lpstr>
      <vt:lpstr>СТАНЦИЯ 5  «НАЗОВИ  ДЕЙСТВИЯ»</vt:lpstr>
      <vt:lpstr>ВЫСТАВКА РИСУНКОВ «Кем я стану!»</vt:lpstr>
      <vt:lpstr>Воспитание трудолюбия и уважения к труду взрослых—95% 2. Развитие воображения, мелкой моторики—на 30% 3. Развитие абстрактно-логического мышления—на 30% 4. укрепление семейных взаимоотношений—на 30%</vt:lpstr>
      <vt:lpstr>Презентация PowerPoint</vt:lpstr>
    </vt:vector>
  </TitlesOfParts>
  <Manager/>
  <Company>HP Inc.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comp</cp:lastModifiedBy>
  <cp:revision>68</cp:revision>
  <dcterms:created xsi:type="dcterms:W3CDTF">2020-01-28T03:42:05Z</dcterms:created>
  <dcterms:modified xsi:type="dcterms:W3CDTF">2025-11-26T08:54:47Z</dcterms:modified>
  <cp:version>0906.0100.01</cp:version>
</cp:coreProperties>
</file>